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97" r:id="rId5"/>
    <p:sldId id="298" r:id="rId6"/>
    <p:sldId id="264" r:id="rId7"/>
    <p:sldId id="261" r:id="rId8"/>
    <p:sldId id="299" r:id="rId9"/>
    <p:sldId id="300" r:id="rId10"/>
    <p:sldId id="270" r:id="rId11"/>
    <p:sldId id="294" r:id="rId12"/>
    <p:sldId id="275" r:id="rId13"/>
    <p:sldId id="291" r:id="rId14"/>
    <p:sldId id="28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6BC13-AAD2-4251-9902-3DC50C5135D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055CD-CC8A-4B15-A7BB-6555E594FE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8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23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61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2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2022/7/17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microsoft.com/office/2007/relationships/media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9332" y="1940463"/>
            <a:ext cx="2851220" cy="2443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5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42171" y="3983390"/>
            <a:ext cx="819614" cy="702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7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椭圆 7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07241" y="2200978"/>
            <a:ext cx="282390" cy="2419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7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7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15552" y="856738"/>
            <a:ext cx="718055" cy="6152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7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79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52652" y="1760193"/>
            <a:ext cx="343725" cy="2945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8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椭圆 84"/>
            <p:cNvSpPr/>
            <p:nvPr/>
          </p:nvSpPr>
          <p:spPr>
            <a:xfrm>
              <a:off x="392114" y="760414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76404" y="4551523"/>
            <a:ext cx="218415" cy="1871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12665" y="1179772"/>
            <a:ext cx="569203" cy="487718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29" name="椭圆 101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椭圆 102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4664" y="2164900"/>
            <a:ext cx="1146259" cy="98216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2" name="椭圆 107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108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4108" y="4032944"/>
            <a:ext cx="444479" cy="380849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5" name="椭圆 110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111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14411" y="3738845"/>
            <a:ext cx="221831" cy="19007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8" name="椭圆 113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114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76404" y="1729689"/>
            <a:ext cx="221831" cy="19007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1" name="椭圆 116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117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63632" y="4947802"/>
            <a:ext cx="521588" cy="446920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4" name="椭圆 119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椭圆 120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33607" y="1747330"/>
            <a:ext cx="164925" cy="14131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7" name="椭圆 122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椭圆 123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58338" y="2394307"/>
            <a:ext cx="444479" cy="380849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0" name="椭圆 125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126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585900" y="5357693"/>
            <a:ext cx="710477" cy="608768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3" name="椭圆 128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129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191389" y="3154102"/>
            <a:ext cx="160860" cy="137832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6" name="椭圆 131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132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059096" y="4855507"/>
            <a:ext cx="2789942" cy="626922"/>
            <a:chOff x="4826029" y="4902130"/>
            <a:chExt cx="2630445" cy="626922"/>
          </a:xfrm>
        </p:grpSpPr>
        <p:grpSp>
          <p:nvGrpSpPr>
            <p:cNvPr id="174" name="组合 173"/>
            <p:cNvGrpSpPr/>
            <p:nvPr/>
          </p:nvGrpSpPr>
          <p:grpSpPr>
            <a:xfrm>
              <a:off x="4826029" y="4902130"/>
              <a:ext cx="2630445" cy="626922"/>
              <a:chOff x="3417648" y="3779244"/>
              <a:chExt cx="2058878" cy="490698"/>
            </a:xfrm>
          </p:grpSpPr>
          <p:sp>
            <p:nvSpPr>
              <p:cNvPr id="177" name="圆角矩形 176"/>
              <p:cNvSpPr/>
              <p:nvPr/>
            </p:nvSpPr>
            <p:spPr>
              <a:xfrm rot="5400000">
                <a:off x="4201738" y="2995154"/>
                <a:ext cx="490698" cy="2058878"/>
              </a:xfrm>
              <a:prstGeom prst="roundRect">
                <a:avLst>
                  <a:gd name="adj" fmla="val 50000"/>
                </a:avLst>
              </a:prstGeom>
              <a:pattFill prst="dkDnDiag">
                <a:fgClr>
                  <a:srgbClr val="EEEEEE"/>
                </a:fgClr>
                <a:bgClr>
                  <a:srgbClr val="F9F9F9"/>
                </a:bgClr>
              </a:patt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rgbClr val="DEDEDE"/>
                    </a:gs>
                  </a:gsLst>
                  <a:lin ang="18900000" scaled="0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78" name="组合 177"/>
              <p:cNvGrpSpPr/>
              <p:nvPr/>
            </p:nvGrpSpPr>
            <p:grpSpPr>
              <a:xfrm>
                <a:off x="3503769" y="3799164"/>
                <a:ext cx="448888" cy="448888"/>
                <a:chOff x="4181099" y="1427742"/>
                <a:chExt cx="543155" cy="543155"/>
              </a:xfrm>
            </p:grpSpPr>
            <p:sp>
              <p:nvSpPr>
                <p:cNvPr id="180" name="椭圆 179"/>
                <p:cNvSpPr/>
                <p:nvPr/>
              </p:nvSpPr>
              <p:spPr>
                <a:xfrm>
                  <a:off x="4181099" y="1427742"/>
                  <a:ext cx="543155" cy="543155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gradFill flip="none" rotWithShape="1">
                    <a:gsLst>
                      <a:gs pos="100000">
                        <a:schemeClr val="bg1"/>
                      </a:gs>
                      <a:gs pos="0">
                        <a:srgbClr val="C9C9C9"/>
                      </a:gs>
                    </a:gsLst>
                    <a:lin ang="8100000" scaled="1"/>
                    <a:tileRect/>
                  </a:gradFill>
                </a:ln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8707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>
                  <a:off x="4241148" y="1445008"/>
                  <a:ext cx="386045" cy="317711"/>
                </a:xfrm>
                <a:prstGeom prst="ellipse">
                  <a:avLst/>
                </a:prstGeom>
                <a:gradFill>
                  <a:gsLst>
                    <a:gs pos="90000">
                      <a:srgbClr val="FFB850">
                        <a:alpha val="0"/>
                      </a:srgbClr>
                    </a:gs>
                    <a:gs pos="0">
                      <a:schemeClr val="bg1">
                        <a:alpha val="70000"/>
                      </a:schemeClr>
                    </a:gs>
                  </a:gsLst>
                  <a:lin ang="5400000" scaled="0"/>
                </a:gra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9" name="文本框 178"/>
              <p:cNvSpPr txBox="1"/>
              <p:nvPr/>
            </p:nvSpPr>
            <p:spPr>
              <a:xfrm>
                <a:off x="3937295" y="3866014"/>
                <a:ext cx="1449015" cy="313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汇报人：姚运刚</a:t>
                </a:r>
              </a:p>
            </p:txBody>
          </p:sp>
        </p:grpSp>
        <p:sp>
          <p:nvSpPr>
            <p:cNvPr id="175" name="Freeform 14"/>
            <p:cNvSpPr/>
            <p:nvPr/>
          </p:nvSpPr>
          <p:spPr bwMode="auto">
            <a:xfrm>
              <a:off x="5048249" y="5049299"/>
              <a:ext cx="155020" cy="128490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804"/>
            <p:cNvSpPr/>
            <p:nvPr/>
          </p:nvSpPr>
          <p:spPr bwMode="auto">
            <a:xfrm>
              <a:off x="5040334" y="5012346"/>
              <a:ext cx="388331" cy="366433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2" name="圆角矩形 181"/>
          <p:cNvSpPr/>
          <p:nvPr/>
        </p:nvSpPr>
        <p:spPr>
          <a:xfrm>
            <a:off x="5666361" y="3972262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5033281" y="1317455"/>
            <a:ext cx="1812165" cy="1812165"/>
            <a:chOff x="3481448" y="2338049"/>
            <a:chExt cx="2181104" cy="2181104"/>
          </a:xfrm>
        </p:grpSpPr>
        <p:grpSp>
          <p:nvGrpSpPr>
            <p:cNvPr id="184" name="组合 183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6" name="同心圆 18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85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工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6625349" y="1317455"/>
            <a:ext cx="1812165" cy="1812165"/>
            <a:chOff x="3481448" y="2338049"/>
            <a:chExt cx="2181104" cy="2181104"/>
          </a:xfrm>
        </p:grpSpPr>
        <p:grpSp>
          <p:nvGrpSpPr>
            <p:cNvPr id="189" name="组合 188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1" name="同心圆 1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0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作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8217416" y="1317455"/>
            <a:ext cx="1812165" cy="1812165"/>
            <a:chOff x="3481448" y="2338049"/>
            <a:chExt cx="2181104" cy="2181104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6" name="同心圆 19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5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总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9809487" y="1317455"/>
            <a:ext cx="1812165" cy="1812165"/>
            <a:chOff x="3481448" y="2338049"/>
            <a:chExt cx="2181104" cy="2181104"/>
          </a:xfrm>
        </p:grpSpPr>
        <p:grpSp>
          <p:nvGrpSpPr>
            <p:cNvPr id="199" name="组合 198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1" name="同心圆 20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0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 noProof="0">
                  <a:solidFill>
                    <a:srgbClr val="0070C0"/>
                  </a:solidFill>
                  <a:cs typeface="+mn-ea"/>
                  <a:sym typeface="+mn-lt"/>
                </a:rPr>
                <a:t>结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3" name="TextBox 25"/>
          <p:cNvSpPr txBox="1"/>
          <p:nvPr/>
        </p:nvSpPr>
        <p:spPr>
          <a:xfrm>
            <a:off x="6845071" y="3957404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日期：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2023.10.30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6" name="直接连接符 205"/>
          <p:cNvCxnSpPr/>
          <p:nvPr/>
        </p:nvCxnSpPr>
        <p:spPr>
          <a:xfrm>
            <a:off x="5412011" y="3563463"/>
            <a:ext cx="586925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5499497" y="3864845"/>
            <a:ext cx="708338" cy="7083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05" name="Picture 2" descr="C:\Users\Administrator\Desktop\手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5359345" y="4044270"/>
            <a:ext cx="2959860" cy="2876318"/>
          </a:xfrm>
          <a:prstGeom prst="rect">
            <a:avLst/>
          </a:prstGeom>
          <a:noFill/>
        </p:spPr>
      </p:pic>
      <p:pic>
        <p:nvPicPr>
          <p:cNvPr id="20" name="Pete Snell - Happy As A Cl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42224" y="936089"/>
            <a:ext cx="487363" cy="487363"/>
          </a:xfrm>
          <a:prstGeom prst="rect">
            <a:avLst/>
          </a:prstGeom>
        </p:spPr>
      </p:pic>
      <p:pic>
        <p:nvPicPr>
          <p:cNvPr id="23" name="媒体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42224" y="1486007"/>
            <a:ext cx="487363" cy="487363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4F6BF13C-C388-4C10-97AC-9D1616558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64" y="2265877"/>
            <a:ext cx="1732840" cy="1732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2" presetID="2" presetClass="entr" presetSubtype="1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94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95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98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99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2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3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6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6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7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10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20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2.22222E-6 L 0.56914 2.22222E-6 " pathEditMode="relative" rAng="0" ptsTypes="AA">
                                          <p:cBhvr>
                                            <p:cTn id="123" dur="2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175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4.44444E-6 L 0.58346 4.44444E-6 " pathEditMode="relative" rAng="0" ptsTypes="AA">
                                          <p:cBhvr>
                                            <p:cTn id="130" dur="2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3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audio>
                  <p:cMediaNode vol="80000">
                    <p:cTn id="1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  <p:bldLst>
          <p:bldP spid="182" grpId="0" animBg="1"/>
          <p:bldP spid="203" grpId="0"/>
          <p:bldP spid="204" grpId="0" animBg="1"/>
          <p:bldP spid="204" grpId="1" animBg="1"/>
          <p:bldP spid="204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2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10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20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2.22222E-6 L 0.56914 2.22222E-6 " pathEditMode="relative" rAng="0" ptsTypes="AA">
                                          <p:cBhvr>
                                            <p:cTn id="123" dur="2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175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4.44444E-6 L 0.58346 4.44444E-6 " pathEditMode="relative" rAng="0" ptsTypes="AA">
                                          <p:cBhvr>
                                            <p:cTn id="130" dur="2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3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audio>
                  <p:cMediaNode vol="80000">
                    <p:cTn id="1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  <p:bldLst>
          <p:bldP spid="182" grpId="0" animBg="1"/>
          <p:bldP spid="203" grpId="0"/>
          <p:bldP spid="204" grpId="0" animBg="1"/>
          <p:bldP spid="204" grpId="1" animBg="1"/>
          <p:bldP spid="204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742563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03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36282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优势与不足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161799" cy="36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Advantage and disadvantage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20076" y="832660"/>
            <a:ext cx="2486403" cy="2486403"/>
            <a:chOff x="3917326" y="2539765"/>
            <a:chExt cx="1812165" cy="1812165"/>
          </a:xfrm>
        </p:grpSpPr>
        <p:grpSp>
          <p:nvGrpSpPr>
            <p:cNvPr id="14" name="组合 13"/>
            <p:cNvGrpSpPr/>
            <p:nvPr/>
          </p:nvGrpSpPr>
          <p:grpSpPr>
            <a:xfrm>
              <a:off x="3917326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382408" y="2990447"/>
              <a:ext cx="882000" cy="910800"/>
              <a:chOff x="2782033" y="2877344"/>
              <a:chExt cx="571561" cy="617451"/>
            </a:xfrm>
            <a:solidFill>
              <a:srgbClr val="C0504E"/>
            </a:solidFill>
          </p:grpSpPr>
          <p:sp>
            <p:nvSpPr>
              <p:cNvPr id="16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5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不足之处改进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30767" y="1227482"/>
            <a:ext cx="2763946" cy="3446339"/>
            <a:chOff x="3295850" y="1908877"/>
            <a:chExt cx="3738030" cy="4660916"/>
          </a:xfrm>
        </p:grpSpPr>
        <p:sp>
          <p:nvSpPr>
            <p:cNvPr id="35" name="圆角矩形 3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2296431" y="21299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优势</a:t>
            </a:r>
          </a:p>
        </p:txBody>
      </p:sp>
      <p:sp>
        <p:nvSpPr>
          <p:cNvPr id="40" name="矩形 3"/>
          <p:cNvSpPr/>
          <p:nvPr/>
        </p:nvSpPr>
        <p:spPr>
          <a:xfrm>
            <a:off x="3377817" y="1000507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714677" y="3551154"/>
            <a:ext cx="2763946" cy="3446339"/>
            <a:chOff x="3295850" y="1908877"/>
            <a:chExt cx="3738030" cy="4660916"/>
          </a:xfrm>
        </p:grpSpPr>
        <p:sp>
          <p:nvSpPr>
            <p:cNvPr id="43" name="圆角矩形 4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矩形 3"/>
          <p:cNvSpPr/>
          <p:nvPr/>
        </p:nvSpPr>
        <p:spPr>
          <a:xfrm>
            <a:off x="3377817" y="3373949"/>
            <a:ext cx="6025861" cy="1227202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87728" y="44464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不足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3C934C39-97CF-4221-8131-DF35584ECE0B}"/>
              </a:ext>
            </a:extLst>
          </p:cNvPr>
          <p:cNvSpPr txBox="1"/>
          <p:nvPr/>
        </p:nvSpPr>
        <p:spPr>
          <a:xfrm>
            <a:off x="3749705" y="1150162"/>
            <a:ext cx="5340507" cy="102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 具有软件和硬件开发经验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在过去的工作中涉及嵌入式设备开发（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uCOS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-II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Linux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Win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工控机）同时开发；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D4D851C3-FA1E-4C6B-930E-8C1DA4C843C9}"/>
              </a:ext>
            </a:extLst>
          </p:cNvPr>
          <p:cNvSpPr txBox="1"/>
          <p:nvPr/>
        </p:nvSpPr>
        <p:spPr>
          <a:xfrm>
            <a:off x="3749705" y="3509959"/>
            <a:ext cx="534050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          视频图像经验不足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在以前的工作和学习经历中对图像视频的处理较少，因此对其基本原理和组成认知缺少。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54" grpId="0" animBg="1"/>
      <p:bldP spid="56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3" y="3522429"/>
            <a:ext cx="1733598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04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65723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未来工作计划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The future work plan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89395" y="829094"/>
            <a:ext cx="2413204" cy="2413204"/>
            <a:chOff x="9007693" y="2539765"/>
            <a:chExt cx="1812165" cy="1812165"/>
          </a:xfrm>
        </p:grpSpPr>
        <p:grpSp>
          <p:nvGrpSpPr>
            <p:cNvPr id="14" name="组合 13"/>
            <p:cNvGrpSpPr/>
            <p:nvPr/>
          </p:nvGrpSpPr>
          <p:grpSpPr>
            <a:xfrm>
              <a:off x="9007693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 rot="900000">
              <a:off x="9472775" y="2990447"/>
              <a:ext cx="882000" cy="910800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109700" tIns="54851" rIns="109700" bIns="5485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51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未来工作计划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94311" y="1108384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值系统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55187" y="1720255"/>
            <a:ext cx="466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继续优化软件框架和性能，将算法融合功能集成，在外出展示时方便展示数据，提高说服力。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94311" y="2488235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能座舱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1034" y="3868086"/>
            <a:ext cx="337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产上位机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52" y="3727258"/>
            <a:ext cx="5489252" cy="3130742"/>
          </a:xfrm>
          <a:prstGeom prst="rect">
            <a:avLst/>
          </a:prstGeom>
        </p:spPr>
      </p:pic>
      <p:sp>
        <p:nvSpPr>
          <p:cNvPr id="22" name="TextBox 12"/>
          <p:cNvSpPr txBox="1"/>
          <p:nvPr/>
        </p:nvSpPr>
        <p:spPr>
          <a:xfrm>
            <a:off x="1397524" y="2758334"/>
            <a:ext cx="22198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cs typeface="+mn-ea"/>
                <a:sym typeface="+mn-lt"/>
              </a:rPr>
              <a:t>高瞻远瞩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2045596" y="3286614"/>
            <a:ext cx="20965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cs typeface="+mn-ea"/>
                <a:sym typeface="+mn-lt"/>
              </a:rPr>
              <a:t>制胜未来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716535" y="758671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真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16535" y="2170724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0" dirty="0">
                  <a:solidFill>
                    <a:srgbClr val="0070C0"/>
                  </a:solidFill>
                  <a:cs typeface="+mn-ea"/>
                  <a:sym typeface="+mn-lt"/>
                </a:rPr>
                <a:t>智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16535" y="3582777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0" dirty="0">
                  <a:solidFill>
                    <a:srgbClr val="0070C0"/>
                  </a:solidFill>
                  <a:cs typeface="+mn-ea"/>
                  <a:sym typeface="+mn-lt"/>
                </a:rPr>
                <a:t>生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812EF32-55BF-416A-BC32-323C95DBE34C}"/>
              </a:ext>
            </a:extLst>
          </p:cNvPr>
          <p:cNvSpPr txBox="1"/>
          <p:nvPr/>
        </p:nvSpPr>
        <p:spPr>
          <a:xfrm>
            <a:off x="6794311" y="3190693"/>
            <a:ext cx="466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根据市场提供的需求改进软件，探索发现热成像在智能座舱以及车载中的更多应用。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6564A3-C8EE-4365-B648-C3D9C2379D69}"/>
              </a:ext>
            </a:extLst>
          </p:cNvPr>
          <p:cNvSpPr txBox="1"/>
          <p:nvPr/>
        </p:nvSpPr>
        <p:spPr>
          <a:xfrm>
            <a:off x="6794311" y="4581570"/>
            <a:ext cx="466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结合导师提供的需求持续支持组件的升级。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8255A0-CE30-4786-9C79-8EDE84F99BAD}"/>
              </a:ext>
            </a:extLst>
          </p:cNvPr>
          <p:cNvSpPr txBox="1"/>
          <p:nvPr/>
        </p:nvSpPr>
        <p:spPr>
          <a:xfrm>
            <a:off x="6794311" y="5247937"/>
            <a:ext cx="337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人规划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F13FF05-E59E-4D4E-B524-180A40E6E256}"/>
              </a:ext>
            </a:extLst>
          </p:cNvPr>
          <p:cNvGrpSpPr/>
          <p:nvPr/>
        </p:nvGrpSpPr>
        <p:grpSpPr>
          <a:xfrm>
            <a:off x="5689812" y="4994831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0">
              <a:extLst>
                <a:ext uri="{FF2B5EF4-FFF2-40B4-BE49-F238E27FC236}">
                  <a16:creationId xmlns:a16="http://schemas.microsoft.com/office/drawing/2014/main" id="{A559AE1F-B87C-4832-AB78-79A8BB233A5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C74B90F-F624-400C-9947-C56678B36EB9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个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F2522DD-A1EE-49A1-8680-95191A8313AF}"/>
              </a:ext>
            </a:extLst>
          </p:cNvPr>
          <p:cNvSpPr txBox="1"/>
          <p:nvPr/>
        </p:nvSpPr>
        <p:spPr>
          <a:xfrm>
            <a:off x="6818417" y="5870374"/>
            <a:ext cx="4667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在未来工作过程中，持续提升自己面向对象编程的思想，学习软件设计的框架，在开发过程中累积功能组件便于后续快速开发。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00"/>
                            </p:stCondLst>
                            <p:childTnLst>
                              <p:par>
                                <p:cTn id="4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200"/>
                            </p:stCondLst>
                            <p:childTnLst>
                              <p:par>
                                <p:cTn id="67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6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250"/>
                            </p:stCondLst>
                            <p:childTnLst>
                              <p:par>
                                <p:cTn id="7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6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850"/>
                            </p:stCondLst>
                            <p:childTnLst>
                              <p:par>
                                <p:cTn id="8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85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2" grpId="0"/>
      <p:bldP spid="23" grpId="0"/>
      <p:bldP spid="33" grpId="0"/>
      <p:bldP spid="34" grpId="0"/>
      <p:bldP spid="35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14400"/>
            <a:ext cx="12192000" cy="4036723"/>
          </a:xfrm>
          <a:prstGeom prst="rect">
            <a:avLst/>
          </a:prstGeom>
          <a:solidFill>
            <a:srgbClr val="0070C0">
              <a:alpha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34895" y="3909674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01815" y="1254867"/>
            <a:ext cx="1812165" cy="1812165"/>
            <a:chOff x="3481448" y="2338049"/>
            <a:chExt cx="2181104" cy="2181104"/>
          </a:xfrm>
        </p:grpSpPr>
        <p:grpSp>
          <p:nvGrpSpPr>
            <p:cNvPr id="5" name="组合 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谢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93883" y="1254867"/>
            <a:ext cx="1812165" cy="1812165"/>
            <a:chOff x="3481448" y="2338049"/>
            <a:chExt cx="2181104" cy="2181104"/>
          </a:xfrm>
        </p:grpSpPr>
        <p:grpSp>
          <p:nvGrpSpPr>
            <p:cNvPr id="10" name="组合 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谢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85951" y="1254867"/>
            <a:ext cx="1812165" cy="1812165"/>
            <a:chOff x="3481448" y="2338049"/>
            <a:chExt cx="2181104" cy="2181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观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578021" y="1254867"/>
            <a:ext cx="1812165" cy="1812165"/>
            <a:chOff x="3481448" y="2338049"/>
            <a:chExt cx="2181104" cy="21811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看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TextBox 25"/>
          <p:cNvSpPr txBox="1"/>
          <p:nvPr/>
        </p:nvSpPr>
        <p:spPr>
          <a:xfrm>
            <a:off x="3537316" y="3894816"/>
            <a:ext cx="521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THANKS FOR YOUR WATCH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268031" y="3802257"/>
            <a:ext cx="708338" cy="7083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6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3155311" y="3981682"/>
            <a:ext cx="2959860" cy="2876318"/>
          </a:xfrm>
          <a:prstGeom prst="rect">
            <a:avLst/>
          </a:prstGeom>
          <a:noFill/>
        </p:spPr>
      </p:pic>
      <p:cxnSp>
        <p:nvCxnSpPr>
          <p:cNvPr id="27" name="直接连接符 26"/>
          <p:cNvCxnSpPr/>
          <p:nvPr/>
        </p:nvCxnSpPr>
        <p:spPr>
          <a:xfrm>
            <a:off x="3180545" y="3500875"/>
            <a:ext cx="586925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56914 1.48148E-6 " pathEditMode="relative" rAng="0" ptsTypes="AA">
                                          <p:cBhvr>
                                            <p:cTn id="3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93827E-6 L 0.58351 4.93827E-6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/>
          <p:bldP spid="25" grpId="0" animBg="1"/>
          <p:bldP spid="25" grpId="1" animBg="1"/>
          <p:bldP spid="25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56914 1.48148E-6 " pathEditMode="relative" rAng="0" ptsTypes="AA">
                                          <p:cBhvr>
                                            <p:cTn id="3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93827E-6 L 0.58351 4.93827E-6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/>
          <p:bldP spid="25" grpId="0" animBg="1"/>
          <p:bldP spid="25" grpId="1" animBg="1"/>
          <p:bldP spid="25" grpId="2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6"/>
          <p:cNvSpPr txBox="1"/>
          <p:nvPr/>
        </p:nvSpPr>
        <p:spPr>
          <a:xfrm>
            <a:off x="5153717" y="-101182"/>
            <a:ext cx="698055" cy="1820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000">
                <a:solidFill>
                  <a:srgbClr val="0070C0"/>
                </a:solidFill>
                <a:cs typeface="+mn-ea"/>
                <a:sym typeface="+mn-lt"/>
              </a:rPr>
              <a:t>C</a:t>
            </a:r>
            <a:endParaRPr lang="en-US" altLang="zh-CN" sz="90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0722" y="4365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9145" y="1046279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  <a:cs typeface="+mn-ea"/>
                <a:sym typeface="+mn-lt"/>
              </a:rPr>
              <a:t>ONTENTS</a:t>
            </a:r>
            <a:endParaRPr lang="zh-CN" altLang="en-US" sz="28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372142" y="2432240"/>
            <a:ext cx="1812165" cy="1812165"/>
            <a:chOff x="1372142" y="2539765"/>
            <a:chExt cx="1812165" cy="18121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372142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Freeform 21"/>
            <p:cNvSpPr>
              <a:spLocks noEditPoints="1"/>
            </p:cNvSpPr>
            <p:nvPr/>
          </p:nvSpPr>
          <p:spPr bwMode="auto">
            <a:xfrm>
              <a:off x="1837750" y="2989858"/>
              <a:ext cx="880949" cy="911978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62510" y="2432240"/>
            <a:ext cx="1812165" cy="1812165"/>
            <a:chOff x="3917326" y="2539765"/>
            <a:chExt cx="1812165" cy="1812165"/>
          </a:xfrm>
        </p:grpSpPr>
        <p:grpSp>
          <p:nvGrpSpPr>
            <p:cNvPr id="30" name="组合 29"/>
            <p:cNvGrpSpPr/>
            <p:nvPr/>
          </p:nvGrpSpPr>
          <p:grpSpPr>
            <a:xfrm>
              <a:off x="3917326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382408" y="2990447"/>
              <a:ext cx="882000" cy="910800"/>
              <a:chOff x="2782033" y="2877344"/>
              <a:chExt cx="571561" cy="617451"/>
            </a:xfrm>
            <a:solidFill>
              <a:srgbClr val="C0504E"/>
            </a:solidFill>
          </p:grpSpPr>
          <p:sp>
            <p:nvSpPr>
              <p:cNvPr id="43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917326" y="2432240"/>
            <a:ext cx="1812165" cy="1812165"/>
            <a:chOff x="6462510" y="2539765"/>
            <a:chExt cx="1812165" cy="1812165"/>
          </a:xfrm>
        </p:grpSpPr>
        <p:grpSp>
          <p:nvGrpSpPr>
            <p:cNvPr id="33" name="组合 32"/>
            <p:cNvGrpSpPr/>
            <p:nvPr/>
          </p:nvGrpSpPr>
          <p:grpSpPr>
            <a:xfrm>
              <a:off x="6462510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927592" y="2990447"/>
              <a:ext cx="882000" cy="910800"/>
              <a:chOff x="1616076" y="3260726"/>
              <a:chExt cx="273050" cy="334963"/>
            </a:xfrm>
            <a:solidFill>
              <a:srgbClr val="C0504E"/>
            </a:solidFill>
          </p:grpSpPr>
          <p:sp>
            <p:nvSpPr>
              <p:cNvPr id="45" name="Freeform 622"/>
              <p:cNvSpPr/>
              <p:nvPr/>
            </p:nvSpPr>
            <p:spPr bwMode="auto">
              <a:xfrm>
                <a:off x="1616076" y="3392489"/>
                <a:ext cx="53975" cy="1746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623"/>
              <p:cNvSpPr/>
              <p:nvPr/>
            </p:nvSpPr>
            <p:spPr bwMode="auto">
              <a:xfrm>
                <a:off x="1679576" y="3260726"/>
                <a:ext cx="209550" cy="334963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9007693" y="2432240"/>
            <a:ext cx="1812165" cy="1812165"/>
            <a:chOff x="9007693" y="2539765"/>
            <a:chExt cx="1812165" cy="1812165"/>
          </a:xfrm>
        </p:grpSpPr>
        <p:grpSp>
          <p:nvGrpSpPr>
            <p:cNvPr id="36" name="组合 35"/>
            <p:cNvGrpSpPr/>
            <p:nvPr/>
          </p:nvGrpSpPr>
          <p:grpSpPr>
            <a:xfrm>
              <a:off x="9007693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8" name="Freeform 14"/>
            <p:cNvSpPr>
              <a:spLocks noEditPoints="1"/>
            </p:cNvSpPr>
            <p:nvPr/>
          </p:nvSpPr>
          <p:spPr bwMode="black">
            <a:xfrm rot="900000">
              <a:off x="9472775" y="2990447"/>
              <a:ext cx="882000" cy="910800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109700" tIns="54851" rIns="109700" bIns="5485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67970" y="4424903"/>
            <a:ext cx="2341931" cy="885129"/>
            <a:chOff x="8679146" y="1001881"/>
            <a:chExt cx="2341931" cy="885129"/>
          </a:xfrm>
        </p:grpSpPr>
        <p:grpSp>
          <p:nvGrpSpPr>
            <p:cNvPr id="54" name="组合 53"/>
            <p:cNvGrpSpPr/>
            <p:nvPr/>
          </p:nvGrpSpPr>
          <p:grpSpPr>
            <a:xfrm>
              <a:off x="8679146" y="1187578"/>
              <a:ext cx="2341931" cy="699432"/>
              <a:chOff x="6290683" y="908862"/>
              <a:chExt cx="2341931" cy="69943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工作内容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8710537" y="1606041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710537" y="1001881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32216" y="4424903"/>
            <a:ext cx="2341931" cy="855802"/>
            <a:chOff x="8679146" y="2195367"/>
            <a:chExt cx="2341931" cy="855802"/>
          </a:xfrm>
        </p:grpSpPr>
        <p:grpSp>
          <p:nvGrpSpPr>
            <p:cNvPr id="60" name="组合 59"/>
            <p:cNvGrpSpPr/>
            <p:nvPr/>
          </p:nvGrpSpPr>
          <p:grpSpPr>
            <a:xfrm>
              <a:off x="8679146" y="2351737"/>
              <a:ext cx="2341931" cy="699432"/>
              <a:chOff x="6290683" y="908862"/>
              <a:chExt cx="2341931" cy="699432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关键目标成果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>
              <a:off x="8710537" y="2792062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8710537" y="2195367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02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96462" y="4424903"/>
            <a:ext cx="2341931" cy="869866"/>
            <a:chOff x="8679146" y="3360392"/>
            <a:chExt cx="2341931" cy="869866"/>
          </a:xfrm>
        </p:grpSpPr>
        <p:grpSp>
          <p:nvGrpSpPr>
            <p:cNvPr id="66" name="组合 65"/>
            <p:cNvGrpSpPr/>
            <p:nvPr/>
          </p:nvGrpSpPr>
          <p:grpSpPr>
            <a:xfrm>
              <a:off x="8679146" y="3530826"/>
              <a:ext cx="2341931" cy="699432"/>
              <a:chOff x="6290683" y="908862"/>
              <a:chExt cx="2341931" cy="699432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优势与不足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67" name="直接连接符 66"/>
            <p:cNvCxnSpPr/>
            <p:nvPr/>
          </p:nvCxnSpPr>
          <p:spPr>
            <a:xfrm>
              <a:off x="8710537" y="3978083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8710537" y="3360392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03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760709" y="4424903"/>
            <a:ext cx="2341931" cy="893731"/>
            <a:chOff x="8679146" y="4558214"/>
            <a:chExt cx="2341931" cy="893731"/>
          </a:xfrm>
        </p:grpSpPr>
        <p:grpSp>
          <p:nvGrpSpPr>
            <p:cNvPr id="72" name="组合 71"/>
            <p:cNvGrpSpPr/>
            <p:nvPr/>
          </p:nvGrpSpPr>
          <p:grpSpPr>
            <a:xfrm>
              <a:off x="8679146" y="4752513"/>
              <a:ext cx="2341931" cy="699432"/>
              <a:chOff x="6290683" y="908862"/>
              <a:chExt cx="2341931" cy="699432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工作计划</a:t>
                </a: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3" name="直接连接符 72"/>
            <p:cNvCxnSpPr/>
            <p:nvPr/>
          </p:nvCxnSpPr>
          <p:spPr>
            <a:xfrm>
              <a:off x="8710537" y="5164104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8710537" y="4558214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2" presetClass="entr" presetSubtype="4" accel="16000" decel="8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accel="16000" decel="8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16000" decel="8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accel="16000" decel="8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66403" y="870812"/>
            <a:ext cx="2459194" cy="2459194"/>
            <a:chOff x="1372142" y="2539765"/>
            <a:chExt cx="1812165" cy="1812165"/>
          </a:xfrm>
        </p:grpSpPr>
        <p:grpSp>
          <p:nvGrpSpPr>
            <p:cNvPr id="3" name="组合 2"/>
            <p:cNvGrpSpPr/>
            <p:nvPr/>
          </p:nvGrpSpPr>
          <p:grpSpPr>
            <a:xfrm>
              <a:off x="1372142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" name="Freeform 21"/>
            <p:cNvSpPr>
              <a:spLocks noEditPoints="1"/>
            </p:cNvSpPr>
            <p:nvPr/>
          </p:nvSpPr>
          <p:spPr bwMode="auto">
            <a:xfrm>
              <a:off x="1837750" y="2989858"/>
              <a:ext cx="880949" cy="911978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769457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01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95165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工作内容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Job description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253812" y="215758"/>
            <a:ext cx="209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工作内容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内容项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58097" y="1395742"/>
            <a:ext cx="1459345" cy="1459345"/>
            <a:chOff x="1793350" y="1801836"/>
            <a:chExt cx="1459345" cy="14593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793350" y="1801836"/>
              <a:ext cx="1459345" cy="1459345"/>
              <a:chOff x="4179570" y="1588770"/>
              <a:chExt cx="2735580" cy="273558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097456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17227" y="1395742"/>
            <a:ext cx="1459345" cy="1459345"/>
            <a:chOff x="4121683" y="1801836"/>
            <a:chExt cx="1459345" cy="1459345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1683" y="1801836"/>
              <a:ext cx="1459345" cy="1459345"/>
              <a:chOff x="4179570" y="1588770"/>
              <a:chExt cx="2735580" cy="273558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427059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76357" y="1391006"/>
            <a:ext cx="1459345" cy="1459345"/>
            <a:chOff x="6450017" y="1801836"/>
            <a:chExt cx="1459345" cy="1459345"/>
          </a:xfrm>
        </p:grpSpPr>
        <p:grpSp>
          <p:nvGrpSpPr>
            <p:cNvPr id="26" name="组合 25"/>
            <p:cNvGrpSpPr/>
            <p:nvPr/>
          </p:nvGrpSpPr>
          <p:grpSpPr>
            <a:xfrm>
              <a:off x="6450017" y="1801836"/>
              <a:ext cx="1459345" cy="1459345"/>
              <a:chOff x="4179570" y="1588770"/>
              <a:chExt cx="2735580" cy="273558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6755393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535486" y="1395741"/>
            <a:ext cx="1459345" cy="1459345"/>
            <a:chOff x="8778350" y="1801836"/>
            <a:chExt cx="1459345" cy="1459345"/>
          </a:xfrm>
        </p:grpSpPr>
        <p:grpSp>
          <p:nvGrpSpPr>
            <p:cNvPr id="31" name="组合 30"/>
            <p:cNvGrpSpPr/>
            <p:nvPr/>
          </p:nvGrpSpPr>
          <p:grpSpPr>
            <a:xfrm>
              <a:off x="8778350" y="1801836"/>
              <a:ext cx="1459345" cy="1459345"/>
              <a:chOff x="4179570" y="1588770"/>
              <a:chExt cx="2735580" cy="27355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83726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867026" y="3534485"/>
            <a:ext cx="2311749" cy="172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熟悉开发环境搭建；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熟悉产品组成以及生产测试内容；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部分功能模块开发测试；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版本发布及解决禅道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，处理问题清单；</a:t>
            </a: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734516" y="3534485"/>
            <a:ext cx="2127955" cy="116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儿童防遗落、盖被子、高温预警、智能空调；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基于舒适度模型控制外设和界面展示；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418212" y="3534485"/>
            <a:ext cx="2127955" cy="116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实现了可见光、毫米波、激光、红外设备的接入；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实现各类传感器的同屏显示和存储；</a:t>
            </a: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9101908" y="3534485"/>
            <a:ext cx="2127955" cy="89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熟悉上位机的组成框架；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完成导师安排的模块增量或调整需求；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31518" y="2987445"/>
            <a:ext cx="1261023" cy="395306"/>
            <a:chOff x="5936301" y="2688438"/>
            <a:chExt cx="1476730" cy="395306"/>
          </a:xfrm>
        </p:grpSpPr>
        <p:sp>
          <p:nvSpPr>
            <p:cNvPr id="42" name="圆角矩形 41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3"/>
            <p:cNvSpPr>
              <a:spLocks noChangeArrowheads="1"/>
            </p:cNvSpPr>
            <p:nvPr/>
          </p:nvSpPr>
          <p:spPr bwMode="auto">
            <a:xfrm>
              <a:off x="6049444" y="2697036"/>
              <a:ext cx="136358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导师任务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88541" y="2987445"/>
            <a:ext cx="1443800" cy="395306"/>
            <a:chOff x="5936301" y="2688438"/>
            <a:chExt cx="1443800" cy="395306"/>
          </a:xfrm>
        </p:grpSpPr>
        <p:sp>
          <p:nvSpPr>
            <p:cNvPr id="48" name="圆角矩形 47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6107359" y="2697036"/>
              <a:ext cx="116440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真值系统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318507" y="2987445"/>
            <a:ext cx="2001002" cy="395306"/>
            <a:chOff x="5936301" y="2688438"/>
            <a:chExt cx="1443800" cy="395306"/>
          </a:xfrm>
        </p:grpSpPr>
        <p:sp>
          <p:nvSpPr>
            <p:cNvPr id="51" name="圆角矩形 50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3"/>
            <p:cNvSpPr>
              <a:spLocks noChangeArrowheads="1"/>
            </p:cNvSpPr>
            <p:nvPr/>
          </p:nvSpPr>
          <p:spPr bwMode="auto">
            <a:xfrm>
              <a:off x="5980831" y="2697036"/>
              <a:ext cx="1395346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工装高度自动化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2AB6CA6-5D61-455E-BF64-C98827C3CFFC}"/>
              </a:ext>
            </a:extLst>
          </p:cNvPr>
          <p:cNvGrpSpPr/>
          <p:nvPr/>
        </p:nvGrpSpPr>
        <p:grpSpPr>
          <a:xfrm>
            <a:off x="3899590" y="2987445"/>
            <a:ext cx="1294615" cy="395306"/>
            <a:chOff x="5936301" y="2688438"/>
            <a:chExt cx="1218939" cy="395306"/>
          </a:xfrm>
        </p:grpSpPr>
        <p:sp>
          <p:nvSpPr>
            <p:cNvPr id="54" name="圆角矩形 44">
              <a:extLst>
                <a:ext uri="{FF2B5EF4-FFF2-40B4-BE49-F238E27FC236}">
                  <a16:creationId xmlns:a16="http://schemas.microsoft.com/office/drawing/2014/main" id="{6749FBE3-5773-4CC6-9867-EF94DE100EDA}"/>
                </a:ext>
              </a:extLst>
            </p:cNvPr>
            <p:cNvSpPr/>
            <p:nvPr/>
          </p:nvSpPr>
          <p:spPr>
            <a:xfrm>
              <a:off x="5936301" y="2688438"/>
              <a:ext cx="1218939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3">
              <a:extLst>
                <a:ext uri="{FF2B5EF4-FFF2-40B4-BE49-F238E27FC236}">
                  <a16:creationId xmlns:a16="http://schemas.microsoft.com/office/drawing/2014/main" id="{516C17ED-0F7B-4E5B-9A90-AD0100E2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604" y="2697036"/>
              <a:ext cx="1096342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智能座舱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8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solidFill>
                <a:srgbClr val="0070C0"/>
              </a:soli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382059" y="21575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工作内容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圆角矩形 33">
            <a:extLst>
              <a:ext uri="{FF2B5EF4-FFF2-40B4-BE49-F238E27FC236}">
                <a16:creationId xmlns:a16="http://schemas.microsoft.com/office/drawing/2014/main" id="{43F1D9EF-E90C-41C3-9422-BFA599192E3B}"/>
              </a:ext>
            </a:extLst>
          </p:cNvPr>
          <p:cNvSpPr/>
          <p:nvPr/>
        </p:nvSpPr>
        <p:spPr>
          <a:xfrm>
            <a:off x="324118" y="2198440"/>
            <a:ext cx="2624329" cy="2409420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100000">
                <a:schemeClr val="bg1"/>
              </a:gs>
              <a:gs pos="0">
                <a:srgbClr val="E4E4E4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1B3FA41-1D77-4CA7-8D22-FA08299F610C}"/>
              </a:ext>
            </a:extLst>
          </p:cNvPr>
          <p:cNvGrpSpPr/>
          <p:nvPr/>
        </p:nvGrpSpPr>
        <p:grpSpPr>
          <a:xfrm>
            <a:off x="1019831" y="1712484"/>
            <a:ext cx="1261023" cy="395306"/>
            <a:chOff x="5936301" y="2688438"/>
            <a:chExt cx="1476730" cy="395306"/>
          </a:xfrm>
        </p:grpSpPr>
        <p:sp>
          <p:nvSpPr>
            <p:cNvPr id="25" name="圆角矩形 41">
              <a:extLst>
                <a:ext uri="{FF2B5EF4-FFF2-40B4-BE49-F238E27FC236}">
                  <a16:creationId xmlns:a16="http://schemas.microsoft.com/office/drawing/2014/main" id="{E0BF7543-9AF1-43D7-B3CC-778D74DC1930}"/>
                </a:ext>
              </a:extLst>
            </p:cNvPr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3">
              <a:extLst>
                <a:ext uri="{FF2B5EF4-FFF2-40B4-BE49-F238E27FC236}">
                  <a16:creationId xmlns:a16="http://schemas.microsoft.com/office/drawing/2014/main" id="{28C57C7A-10DC-45A1-8020-09FD40131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444" y="2697036"/>
              <a:ext cx="136358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导师任务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0F0D718-A005-4662-BDB3-00479095AE33}"/>
              </a:ext>
            </a:extLst>
          </p:cNvPr>
          <p:cNvSpPr txBox="1"/>
          <p:nvPr/>
        </p:nvSpPr>
        <p:spPr>
          <a:xfrm>
            <a:off x="392608" y="2384637"/>
            <a:ext cx="2517833" cy="154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学习红外相关文档和培训视频了解了外基本原理、以及软硬件组成等。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搭建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VS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开发环境，掌握开发环境的基本搭建和运行。参与导师项目的模块测试与开发，并且在参与的项目中使用了版本发布，通过禅道处理问题清单。</a:t>
            </a:r>
          </a:p>
        </p:txBody>
      </p:sp>
      <p:sp>
        <p:nvSpPr>
          <p:cNvPr id="33" name="圆角矩形 33">
            <a:extLst>
              <a:ext uri="{FF2B5EF4-FFF2-40B4-BE49-F238E27FC236}">
                <a16:creationId xmlns:a16="http://schemas.microsoft.com/office/drawing/2014/main" id="{D6C4197D-13DC-46B4-8B74-6D119D4348F0}"/>
              </a:ext>
            </a:extLst>
          </p:cNvPr>
          <p:cNvSpPr/>
          <p:nvPr/>
        </p:nvSpPr>
        <p:spPr>
          <a:xfrm>
            <a:off x="3089864" y="1314024"/>
            <a:ext cx="2858351" cy="4225097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98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ED6A706-A483-4459-9AA5-3583DCE4A9DC}"/>
              </a:ext>
            </a:extLst>
          </p:cNvPr>
          <p:cNvGrpSpPr/>
          <p:nvPr/>
        </p:nvGrpSpPr>
        <p:grpSpPr>
          <a:xfrm>
            <a:off x="3871732" y="772513"/>
            <a:ext cx="1294615" cy="395306"/>
            <a:chOff x="5936301" y="2688438"/>
            <a:chExt cx="1218939" cy="395306"/>
          </a:xfrm>
        </p:grpSpPr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3EB4AC17-9461-4546-9F25-EF739FA96BC7}"/>
                </a:ext>
              </a:extLst>
            </p:cNvPr>
            <p:cNvSpPr/>
            <p:nvPr/>
          </p:nvSpPr>
          <p:spPr>
            <a:xfrm>
              <a:off x="5936301" y="2688438"/>
              <a:ext cx="1218939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3">
              <a:extLst>
                <a:ext uri="{FF2B5EF4-FFF2-40B4-BE49-F238E27FC236}">
                  <a16:creationId xmlns:a16="http://schemas.microsoft.com/office/drawing/2014/main" id="{F7B07ED2-63FE-4795-9317-BFAD2E54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604" y="2697036"/>
              <a:ext cx="1096342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智能座舱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41AEAB-9653-4DC2-A9C6-32F3A53FC146}"/>
              </a:ext>
            </a:extLst>
          </p:cNvPr>
          <p:cNvGrpSpPr/>
          <p:nvPr/>
        </p:nvGrpSpPr>
        <p:grpSpPr>
          <a:xfrm>
            <a:off x="6873983" y="789883"/>
            <a:ext cx="1443800" cy="395306"/>
            <a:chOff x="5936301" y="2688438"/>
            <a:chExt cx="1443800" cy="395306"/>
          </a:xfrm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1C3E82CF-7243-41E7-B2B8-6C434FDCFBBB}"/>
                </a:ext>
              </a:extLst>
            </p:cNvPr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3">
              <a:extLst>
                <a:ext uri="{FF2B5EF4-FFF2-40B4-BE49-F238E27FC236}">
                  <a16:creationId xmlns:a16="http://schemas.microsoft.com/office/drawing/2014/main" id="{D31D38EE-2D06-471C-8465-25E4CD8CC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359" y="2697036"/>
              <a:ext cx="116440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真值系统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089F60-99FE-48D9-B7C3-14B4719EC7A8}"/>
              </a:ext>
            </a:extLst>
          </p:cNvPr>
          <p:cNvGrpSpPr/>
          <p:nvPr/>
        </p:nvGrpSpPr>
        <p:grpSpPr>
          <a:xfrm>
            <a:off x="9533224" y="1698580"/>
            <a:ext cx="2020150" cy="395306"/>
            <a:chOff x="5936301" y="2688438"/>
            <a:chExt cx="1933848" cy="395306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1AE353B-3C0D-4163-9F15-19737B606A13}"/>
                </a:ext>
              </a:extLst>
            </p:cNvPr>
            <p:cNvSpPr/>
            <p:nvPr/>
          </p:nvSpPr>
          <p:spPr>
            <a:xfrm>
              <a:off x="5936301" y="2688438"/>
              <a:ext cx="1933848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3">
              <a:extLst>
                <a:ext uri="{FF2B5EF4-FFF2-40B4-BE49-F238E27FC236}">
                  <a16:creationId xmlns:a16="http://schemas.microsoft.com/office/drawing/2014/main" id="{69FB801C-A375-4669-8E84-F1B899AC1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831" y="2697036"/>
              <a:ext cx="1851234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工装高度自动化</a:t>
              </a:r>
            </a:p>
          </p:txBody>
        </p:sp>
      </p:grpSp>
      <p:sp>
        <p:nvSpPr>
          <p:cNvPr id="53" name="圆角矩形 33">
            <a:extLst>
              <a:ext uri="{FF2B5EF4-FFF2-40B4-BE49-F238E27FC236}">
                <a16:creationId xmlns:a16="http://schemas.microsoft.com/office/drawing/2014/main" id="{D301635B-9213-4A70-8200-B80947B9D126}"/>
              </a:ext>
            </a:extLst>
          </p:cNvPr>
          <p:cNvSpPr/>
          <p:nvPr/>
        </p:nvSpPr>
        <p:spPr>
          <a:xfrm>
            <a:off x="6166708" y="1314024"/>
            <a:ext cx="2858351" cy="4225097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98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圆角矩形 33">
            <a:extLst>
              <a:ext uri="{FF2B5EF4-FFF2-40B4-BE49-F238E27FC236}">
                <a16:creationId xmlns:a16="http://schemas.microsoft.com/office/drawing/2014/main" id="{390A71D9-092B-4411-BD9F-22A4FA3A9082}"/>
              </a:ext>
            </a:extLst>
          </p:cNvPr>
          <p:cNvSpPr/>
          <p:nvPr/>
        </p:nvSpPr>
        <p:spPr>
          <a:xfrm>
            <a:off x="9254393" y="2198440"/>
            <a:ext cx="2624329" cy="2409420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100000">
                <a:schemeClr val="bg1"/>
              </a:gs>
              <a:gs pos="0">
                <a:srgbClr val="E4E4E4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4DD41EE-A057-41A7-AEFF-9AE7E06B19A6}"/>
              </a:ext>
            </a:extLst>
          </p:cNvPr>
          <p:cNvSpPr txBox="1"/>
          <p:nvPr/>
        </p:nvSpPr>
        <p:spPr>
          <a:xfrm>
            <a:off x="9243553" y="2384637"/>
            <a:ext cx="2517833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在导师的指导下熟悉了生产上位机的组成，根据导师在项目中的需要再生产上位机中参与了模块的增量开发（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MCU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动态库、算法动态库测试、基恩士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IV3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相机接入）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0AA0CD7-E1E0-426E-B961-66BB5EDFB326}"/>
              </a:ext>
            </a:extLst>
          </p:cNvPr>
          <p:cNvSpPr txBox="1"/>
          <p:nvPr/>
        </p:nvSpPr>
        <p:spPr>
          <a:xfrm>
            <a:off x="3256085" y="1528737"/>
            <a:ext cx="2517833" cy="239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提供的资源美化界面，制作满足测试和使用人员的工具窗口。接入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PMV-PPD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模型，并基于该模型在软件界面做图表和图形化提示，同时将模型信息转化为控制信号，使能空调（风扇），控制空调的出风口、风向和档位。作为项目软件开发，承担了前期硬件连接方案的提供，以及硬件与软件接口的方案制定。支持硬件、软件和算法上遇到问题的基本调试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D1E7D9F-9FEE-4E64-9CBD-50C062B1B492}"/>
              </a:ext>
            </a:extLst>
          </p:cNvPr>
          <p:cNvSpPr txBox="1"/>
          <p:nvPr/>
        </p:nvSpPr>
        <p:spPr>
          <a:xfrm>
            <a:off x="6336966" y="1528737"/>
            <a:ext cx="2517833" cy="1970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为项目软件负责人，完成项目各个版本功能需求。支持多种类型的感知设备的接入，具有同屏显示、保存和回放等功能。由于软件运行环境特殊需要在软件开发前期搭建软件运行环境（系统安装、运行时环境、依赖库等），并且对安装部署过程制作了详细的记录文档，方便后续系统软件的再部署和维护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22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894963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02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65723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关键目标成果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Key target outcomes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939431" y="850579"/>
            <a:ext cx="2467048" cy="2467048"/>
            <a:chOff x="6462510" y="2539765"/>
            <a:chExt cx="1812165" cy="1812165"/>
          </a:xfrm>
        </p:grpSpPr>
        <p:grpSp>
          <p:nvGrpSpPr>
            <p:cNvPr id="19" name="组合 18"/>
            <p:cNvGrpSpPr/>
            <p:nvPr/>
          </p:nvGrpSpPr>
          <p:grpSpPr>
            <a:xfrm>
              <a:off x="6462510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927592" y="2990447"/>
              <a:ext cx="882000" cy="910800"/>
              <a:chOff x="1616076" y="3260726"/>
              <a:chExt cx="273050" cy="334963"/>
            </a:xfrm>
            <a:solidFill>
              <a:srgbClr val="C0504E"/>
            </a:solidFill>
          </p:grpSpPr>
          <p:sp>
            <p:nvSpPr>
              <p:cNvPr id="21" name="Freeform 622"/>
              <p:cNvSpPr/>
              <p:nvPr/>
            </p:nvSpPr>
            <p:spPr bwMode="auto">
              <a:xfrm>
                <a:off x="1616076" y="3392489"/>
                <a:ext cx="53975" cy="1746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623"/>
              <p:cNvSpPr/>
              <p:nvPr/>
            </p:nvSpPr>
            <p:spPr bwMode="auto">
              <a:xfrm>
                <a:off x="1679576" y="3260726"/>
                <a:ext cx="209550" cy="334963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7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935915" y="1102666"/>
            <a:ext cx="1003688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智能座舱：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软件包括测温图像输出、舒适度模型的图表展示、空调（风扇）控制。作为软件开发，负责硬件连接调试、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协议制定与对接、软硬件和算法异常问题排查调试。满足甲方基本所有的需求（温度三分区、儿童防遗落提示、高温预警等）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3649AB7-3596-46F4-B277-B0392FF3F4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678" y="3001383"/>
            <a:ext cx="5023820" cy="3165719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D077701-47DC-4C77-84DC-14A7985C5FC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3986" y="3001383"/>
            <a:ext cx="5023820" cy="3165719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82BF996-3C0E-4342-9411-90F0E486B661}"/>
              </a:ext>
            </a:extLst>
          </p:cNvPr>
          <p:cNvGrpSpPr/>
          <p:nvPr/>
        </p:nvGrpSpPr>
        <p:grpSpPr>
          <a:xfrm>
            <a:off x="3106077" y="6331597"/>
            <a:ext cx="705022" cy="304043"/>
            <a:chOff x="6063260" y="2688438"/>
            <a:chExt cx="632749" cy="304043"/>
          </a:xfrm>
        </p:grpSpPr>
        <p:sp>
          <p:nvSpPr>
            <p:cNvPr id="40" name="圆角矩形 56">
              <a:extLst>
                <a:ext uri="{FF2B5EF4-FFF2-40B4-BE49-F238E27FC236}">
                  <a16:creationId xmlns:a16="http://schemas.microsoft.com/office/drawing/2014/main" id="{99B6AA54-6271-48A4-8611-9C8537D231F5}"/>
                </a:ext>
              </a:extLst>
            </p:cNvPr>
            <p:cNvSpPr/>
            <p:nvPr/>
          </p:nvSpPr>
          <p:spPr>
            <a:xfrm>
              <a:off x="6063260" y="2688438"/>
              <a:ext cx="632749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3">
              <a:extLst>
                <a:ext uri="{FF2B5EF4-FFF2-40B4-BE49-F238E27FC236}">
                  <a16:creationId xmlns:a16="http://schemas.microsoft.com/office/drawing/2014/main" id="{563572A1-7C10-4040-BD8D-8BD46360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446552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旧版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187FEF-98F8-4007-9832-E7BDB3F25D46}"/>
              </a:ext>
            </a:extLst>
          </p:cNvPr>
          <p:cNvGrpSpPr/>
          <p:nvPr/>
        </p:nvGrpSpPr>
        <p:grpSpPr>
          <a:xfrm>
            <a:off x="8373482" y="6331597"/>
            <a:ext cx="884828" cy="304043"/>
            <a:chOff x="6063259" y="2688438"/>
            <a:chExt cx="794121" cy="304043"/>
          </a:xfrm>
        </p:grpSpPr>
        <p:sp>
          <p:nvSpPr>
            <p:cNvPr id="46" name="圆角矩形 56">
              <a:extLst>
                <a:ext uri="{FF2B5EF4-FFF2-40B4-BE49-F238E27FC236}">
                  <a16:creationId xmlns:a16="http://schemas.microsoft.com/office/drawing/2014/main" id="{9896E859-DA98-461A-A4D9-6237D1BF1EAC}"/>
                </a:ext>
              </a:extLst>
            </p:cNvPr>
            <p:cNvSpPr/>
            <p:nvPr/>
          </p:nvSpPr>
          <p:spPr>
            <a:xfrm>
              <a:off x="6063259" y="2688438"/>
              <a:ext cx="729465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C02147DA-703F-4E62-93B1-4222A5B0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915" y="2697036"/>
              <a:ext cx="729465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最终版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438137" y="1128785"/>
            <a:ext cx="1097916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真值系统：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软件支持多种感知设备接入（可见光相机、激光雷达、毫米波雷达），多设备同屏显示、保存和回放。该软件的出现可以提高采集人员外出采集效率，并且可以满足真值系统的基本功能。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5356C05-090A-4718-AFF8-57B1F6D1DDE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617" y="2983246"/>
            <a:ext cx="5025600" cy="316440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0D91B1B-E80F-4C5D-A5E4-552D32183AF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11" y="2983246"/>
            <a:ext cx="5025600" cy="316440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427D3B8-B299-48E7-8643-D2AEBB120ADF}"/>
              </a:ext>
            </a:extLst>
          </p:cNvPr>
          <p:cNvGrpSpPr/>
          <p:nvPr/>
        </p:nvGrpSpPr>
        <p:grpSpPr>
          <a:xfrm>
            <a:off x="2701089" y="6331597"/>
            <a:ext cx="982645" cy="304043"/>
            <a:chOff x="6110283" y="2688438"/>
            <a:chExt cx="881912" cy="304043"/>
          </a:xfrm>
        </p:grpSpPr>
        <p:sp>
          <p:nvSpPr>
            <p:cNvPr id="42" name="圆角矩形 56">
              <a:extLst>
                <a:ext uri="{FF2B5EF4-FFF2-40B4-BE49-F238E27FC236}">
                  <a16:creationId xmlns:a16="http://schemas.microsoft.com/office/drawing/2014/main" id="{4FCC5E0A-F13E-4431-9253-FCF55C7D2A45}"/>
                </a:ext>
              </a:extLst>
            </p:cNvPr>
            <p:cNvSpPr/>
            <p:nvPr/>
          </p:nvSpPr>
          <p:spPr>
            <a:xfrm>
              <a:off x="6110283" y="2688438"/>
              <a:ext cx="881912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3">
              <a:extLst>
                <a:ext uri="{FF2B5EF4-FFF2-40B4-BE49-F238E27FC236}">
                  <a16:creationId xmlns:a16="http://schemas.microsoft.com/office/drawing/2014/main" id="{69594FF9-BA54-4F42-9D89-DC92B21D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768816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版本需求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05756B-105C-4291-9229-4C1D4DF74CBF}"/>
              </a:ext>
            </a:extLst>
          </p:cNvPr>
          <p:cNvGrpSpPr/>
          <p:nvPr/>
        </p:nvGrpSpPr>
        <p:grpSpPr>
          <a:xfrm>
            <a:off x="8282826" y="6331597"/>
            <a:ext cx="1019183" cy="508729"/>
            <a:chOff x="6074239" y="2688438"/>
            <a:chExt cx="783141" cy="508729"/>
          </a:xfrm>
        </p:grpSpPr>
        <p:sp>
          <p:nvSpPr>
            <p:cNvPr id="45" name="圆角矩形 56">
              <a:extLst>
                <a:ext uri="{FF2B5EF4-FFF2-40B4-BE49-F238E27FC236}">
                  <a16:creationId xmlns:a16="http://schemas.microsoft.com/office/drawing/2014/main" id="{AD80003E-00FF-4752-ABA6-47632D3D8A0C}"/>
                </a:ext>
              </a:extLst>
            </p:cNvPr>
            <p:cNvSpPr/>
            <p:nvPr/>
          </p:nvSpPr>
          <p:spPr>
            <a:xfrm>
              <a:off x="6074239" y="2688438"/>
              <a:ext cx="729465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3">
              <a:extLst>
                <a:ext uri="{FF2B5EF4-FFF2-40B4-BE49-F238E27FC236}">
                  <a16:creationId xmlns:a16="http://schemas.microsoft.com/office/drawing/2014/main" id="{B7954F9F-35A5-499C-82D1-87092067B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915" y="2697036"/>
              <a:ext cx="729465" cy="50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软件界面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3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5356C05-090A-4718-AFF8-57B1F6D1D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407" y="2846774"/>
            <a:ext cx="5563689" cy="318597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0D3DCE-C06A-4512-9C5E-53792C1F7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5825" y="1038156"/>
            <a:ext cx="3248038" cy="517676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0" name="TextBox 15">
            <a:extLst>
              <a:ext uri="{FF2B5EF4-FFF2-40B4-BE49-F238E27FC236}">
                <a16:creationId xmlns:a16="http://schemas.microsoft.com/office/drawing/2014/main" id="{478E93A5-9280-4548-861D-8B59E00A2D13}"/>
              </a:ext>
            </a:extLst>
          </p:cNvPr>
          <p:cNvSpPr txBox="1"/>
          <p:nvPr/>
        </p:nvSpPr>
        <p:spPr>
          <a:xfrm>
            <a:off x="438137" y="1128785"/>
            <a:ext cx="76771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生产上位机：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动态库制作，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线体算法动态库测试，基恩士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IV3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相机接入，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程序烧录（正在进行），可以对生产上位机进行功能增加和调整。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E7EB5B-72A7-4807-A71E-22197B165D63}"/>
              </a:ext>
            </a:extLst>
          </p:cNvPr>
          <p:cNvGrpSpPr/>
          <p:nvPr/>
        </p:nvGrpSpPr>
        <p:grpSpPr>
          <a:xfrm>
            <a:off x="9432542" y="6331597"/>
            <a:ext cx="1394604" cy="304043"/>
            <a:chOff x="6110283" y="2688438"/>
            <a:chExt cx="1251641" cy="304043"/>
          </a:xfrm>
        </p:grpSpPr>
        <p:sp>
          <p:nvSpPr>
            <p:cNvPr id="43" name="圆角矩形 56">
              <a:extLst>
                <a:ext uri="{FF2B5EF4-FFF2-40B4-BE49-F238E27FC236}">
                  <a16:creationId xmlns:a16="http://schemas.microsoft.com/office/drawing/2014/main" id="{29F6CE51-4487-41F4-AD82-8C4996ADDDCE}"/>
                </a:ext>
              </a:extLst>
            </p:cNvPr>
            <p:cNvSpPr/>
            <p:nvPr/>
          </p:nvSpPr>
          <p:spPr>
            <a:xfrm>
              <a:off x="6110283" y="2688438"/>
              <a:ext cx="1251641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3">
              <a:extLst>
                <a:ext uri="{FF2B5EF4-FFF2-40B4-BE49-F238E27FC236}">
                  <a16:creationId xmlns:a16="http://schemas.microsoft.com/office/drawing/2014/main" id="{E2739987-326B-429F-9246-397D67E88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1135678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MCU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烧录流程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383BB32-F3AB-41CE-9816-DDBE1E0FA1B6}"/>
              </a:ext>
            </a:extLst>
          </p:cNvPr>
          <p:cNvGrpSpPr/>
          <p:nvPr/>
        </p:nvGrpSpPr>
        <p:grpSpPr>
          <a:xfrm>
            <a:off x="3549929" y="6340195"/>
            <a:ext cx="982645" cy="304043"/>
            <a:chOff x="6110283" y="2688438"/>
            <a:chExt cx="881912" cy="304043"/>
          </a:xfrm>
        </p:grpSpPr>
        <p:sp>
          <p:nvSpPr>
            <p:cNvPr id="46" name="圆角矩形 56">
              <a:extLst>
                <a:ext uri="{FF2B5EF4-FFF2-40B4-BE49-F238E27FC236}">
                  <a16:creationId xmlns:a16="http://schemas.microsoft.com/office/drawing/2014/main" id="{65304712-062B-44B3-8FCC-019F0BC4EDDE}"/>
                </a:ext>
              </a:extLst>
            </p:cNvPr>
            <p:cNvSpPr/>
            <p:nvPr/>
          </p:nvSpPr>
          <p:spPr>
            <a:xfrm>
              <a:off x="6110283" y="2688438"/>
              <a:ext cx="881912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2B9F20CC-B23A-4396-8F23-0E3613E28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768816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算法测试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ywy2qh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837</Words>
  <Application>Microsoft Office PowerPoint</Application>
  <PresentationFormat>宽屏</PresentationFormat>
  <Paragraphs>111</Paragraphs>
  <Slides>14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运刚 姚</cp:lastModifiedBy>
  <cp:revision>70</cp:revision>
  <dcterms:created xsi:type="dcterms:W3CDTF">2016-02-25T11:26:00Z</dcterms:created>
  <dcterms:modified xsi:type="dcterms:W3CDTF">2023-10-29T06:43:18Z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287C2ADC4DD74E99BDD99272DA1DE976</vt:lpwstr>
  </property>
  <property fmtid="{D5CDD505-2E9C-101B-9397-08002B2CF9AE}" pid="3" name="KSOProductBuildVer">
    <vt:lpwstr>2052-11.1.0.11372</vt:lpwstr>
  </property>
</Properties>
</file>